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9" r:id="rId3"/>
    <p:sldMasterId id="2147483683" r:id="rId4"/>
  </p:sldMasterIdLst>
  <p:notesMasterIdLst>
    <p:notesMasterId r:id="rId8"/>
  </p:notesMasterIdLst>
  <p:handoutMasterIdLst>
    <p:handoutMasterId r:id="rId9"/>
  </p:handoutMasterIdLst>
  <p:sldIdLst>
    <p:sldId id="452" r:id="rId5"/>
    <p:sldId id="902" r:id="rId6"/>
    <p:sldId id="90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A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508D17-31B4-EC48-B668-E2ECD43DF629}" v="1" dt="2024-10-02T14:08:35.6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6493"/>
  </p:normalViewPr>
  <p:slideViewPr>
    <p:cSldViewPr snapToGrid="0" snapToObjects="1">
      <p:cViewPr varScale="1">
        <p:scale>
          <a:sx n="69" d="100"/>
          <a:sy n="69" d="100"/>
        </p:scale>
        <p:origin x="1234" y="72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-354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aghan, Padraic" userId="dc80ae16-2699-4a0b-b78d-b9031f41d4f1" providerId="ADAL" clId="{FAFE2EF6-7006-4540-9737-CBBEA2C95F41}"/>
    <pc:docChg chg="addSld delSld modSld">
      <pc:chgData name="Monaghan, Padraic" userId="dc80ae16-2699-4a0b-b78d-b9031f41d4f1" providerId="ADAL" clId="{FAFE2EF6-7006-4540-9737-CBBEA2C95F41}" dt="2022-10-20T13:48:53.219" v="1" actId="2696"/>
      <pc:docMkLst>
        <pc:docMk/>
      </pc:docMkLst>
      <pc:sldChg chg="del">
        <pc:chgData name="Monaghan, Padraic" userId="dc80ae16-2699-4a0b-b78d-b9031f41d4f1" providerId="ADAL" clId="{FAFE2EF6-7006-4540-9737-CBBEA2C95F41}" dt="2022-10-20T13:48:53.219" v="1" actId="2696"/>
        <pc:sldMkLst>
          <pc:docMk/>
          <pc:sldMk cId="2854461246" sldId="406"/>
        </pc:sldMkLst>
      </pc:sldChg>
      <pc:sldChg chg="add">
        <pc:chgData name="Monaghan, Padraic" userId="dc80ae16-2699-4a0b-b78d-b9031f41d4f1" providerId="ADAL" clId="{FAFE2EF6-7006-4540-9737-CBBEA2C95F41}" dt="2022-10-20T13:48:50.830" v="0"/>
        <pc:sldMkLst>
          <pc:docMk/>
          <pc:sldMk cId="2484702343" sldId="902"/>
        </pc:sldMkLst>
      </pc:sldChg>
    </pc:docChg>
  </pc:docChgLst>
  <pc:docChgLst>
    <pc:chgData name="Monaghan, Padraic" userId="dc80ae16-2699-4a0b-b78d-b9031f41d4f1" providerId="ADAL" clId="{F7FD6822-4B49-9642-81F4-82FDE92A0543}"/>
    <pc:docChg chg="custSel modSld">
      <pc:chgData name="Monaghan, Padraic" userId="dc80ae16-2699-4a0b-b78d-b9031f41d4f1" providerId="ADAL" clId="{F7FD6822-4B49-9642-81F4-82FDE92A0543}" dt="2021-10-27T14:40:33.182" v="3" actId="20577"/>
      <pc:docMkLst>
        <pc:docMk/>
      </pc:docMkLst>
      <pc:sldChg chg="modSp mod">
        <pc:chgData name="Monaghan, Padraic" userId="dc80ae16-2699-4a0b-b78d-b9031f41d4f1" providerId="ADAL" clId="{F7FD6822-4B49-9642-81F4-82FDE92A0543}" dt="2021-10-27T14:40:33.182" v="3" actId="20577"/>
        <pc:sldMkLst>
          <pc:docMk/>
          <pc:sldMk cId="2854461246" sldId="406"/>
        </pc:sldMkLst>
        <pc:spChg chg="mod">
          <ac:chgData name="Monaghan, Padraic" userId="dc80ae16-2699-4a0b-b78d-b9031f41d4f1" providerId="ADAL" clId="{F7FD6822-4B49-9642-81F4-82FDE92A0543}" dt="2021-10-27T14:40:33.182" v="3" actId="20577"/>
          <ac:spMkLst>
            <pc:docMk/>
            <pc:sldMk cId="2854461246" sldId="406"/>
            <ac:spMk id="3" creationId="{05F47D82-9E70-9D4B-9EBD-DED3F25D9551}"/>
          </ac:spMkLst>
        </pc:spChg>
      </pc:sldChg>
    </pc:docChg>
  </pc:docChgLst>
  <pc:docChgLst>
    <pc:chgData name="Monaghan, Padraic" userId="dc80ae16-2699-4a0b-b78d-b9031f41d4f1" providerId="ADAL" clId="{E8508D17-31B4-EC48-B668-E2ECD43DF629}"/>
    <pc:docChg chg="addSld delSld modSld">
      <pc:chgData name="Monaghan, Padraic" userId="dc80ae16-2699-4a0b-b78d-b9031f41d4f1" providerId="ADAL" clId="{E8508D17-31B4-EC48-B668-E2ECD43DF629}" dt="2024-10-02T14:08:39.783" v="2" actId="2696"/>
      <pc:docMkLst>
        <pc:docMk/>
      </pc:docMkLst>
      <pc:sldChg chg="del">
        <pc:chgData name="Monaghan, Padraic" userId="dc80ae16-2699-4a0b-b78d-b9031f41d4f1" providerId="ADAL" clId="{E8508D17-31B4-EC48-B668-E2ECD43DF629}" dt="2024-10-02T14:08:39.783" v="2" actId="2696"/>
        <pc:sldMkLst>
          <pc:docMk/>
          <pc:sldMk cId="3529659204" sldId="406"/>
        </pc:sldMkLst>
      </pc:sldChg>
      <pc:sldChg chg="add">
        <pc:chgData name="Monaghan, Padraic" userId="dc80ae16-2699-4a0b-b78d-b9031f41d4f1" providerId="ADAL" clId="{E8508D17-31B4-EC48-B668-E2ECD43DF629}" dt="2024-10-02T14:08:35.669" v="0"/>
        <pc:sldMkLst>
          <pc:docMk/>
          <pc:sldMk cId="1293807663" sldId="894"/>
        </pc:sldMkLst>
      </pc:sldChg>
      <pc:sldChg chg="del">
        <pc:chgData name="Monaghan, Padraic" userId="dc80ae16-2699-4a0b-b78d-b9031f41d4f1" providerId="ADAL" clId="{E8508D17-31B4-EC48-B668-E2ECD43DF629}" dt="2024-10-02T14:08:38.911" v="1" actId="2696"/>
        <pc:sldMkLst>
          <pc:docMk/>
          <pc:sldMk cId="2079652424" sldId="899"/>
        </pc:sldMkLst>
      </pc:sldChg>
      <pc:sldChg chg="add">
        <pc:chgData name="Monaghan, Padraic" userId="dc80ae16-2699-4a0b-b78d-b9031f41d4f1" providerId="ADAL" clId="{E8508D17-31B4-EC48-B668-E2ECD43DF629}" dt="2024-10-02T14:08:35.669" v="0"/>
        <pc:sldMkLst>
          <pc:docMk/>
          <pc:sldMk cId="2854461246" sldId="902"/>
        </pc:sldMkLst>
      </pc:sldChg>
    </pc:docChg>
  </pc:docChgLst>
  <pc:docChgLst>
    <pc:chgData name="Monaghan, Padraic" userId="dc80ae16-2699-4a0b-b78d-b9031f41d4f1" providerId="ADAL" clId="{2D4DE348-D35A-E942-868C-0780B951F173}"/>
    <pc:docChg chg="addSld delSld modSld">
      <pc:chgData name="Monaghan, Padraic" userId="dc80ae16-2699-4a0b-b78d-b9031f41d4f1" providerId="ADAL" clId="{2D4DE348-D35A-E942-868C-0780B951F173}" dt="2021-10-06T11:08:21.336" v="1" actId="2696"/>
      <pc:docMkLst>
        <pc:docMk/>
      </pc:docMkLst>
      <pc:sldChg chg="add">
        <pc:chgData name="Monaghan, Padraic" userId="dc80ae16-2699-4a0b-b78d-b9031f41d4f1" providerId="ADAL" clId="{2D4DE348-D35A-E942-868C-0780B951F173}" dt="2021-10-06T11:08:15.017" v="0"/>
        <pc:sldMkLst>
          <pc:docMk/>
          <pc:sldMk cId="2854461246" sldId="406"/>
        </pc:sldMkLst>
      </pc:sldChg>
      <pc:sldChg chg="del">
        <pc:chgData name="Monaghan, Padraic" userId="dc80ae16-2699-4a0b-b78d-b9031f41d4f1" providerId="ADAL" clId="{2D4DE348-D35A-E942-868C-0780B951F173}" dt="2021-10-06T11:08:21.336" v="1" actId="2696"/>
        <pc:sldMkLst>
          <pc:docMk/>
          <pc:sldMk cId="2060583863" sldId="90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63D20-B0B3-D445-877E-AF329FAFBC9C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E4DE4-F164-C143-B4F4-8BCEB2D01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36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CEEAF-8027-F64C-B8DD-D7E422C7FD2F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21883-ECEB-5D44-BB40-BC7E77D99E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83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scu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29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080120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95536" y="1700808"/>
            <a:ext cx="4038600" cy="43819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863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700807"/>
            <a:ext cx="404018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00807"/>
            <a:ext cx="4041775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85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772816"/>
            <a:ext cx="5111750" cy="43533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772816"/>
            <a:ext cx="3069977" cy="4353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Caption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04864"/>
            <a:ext cx="5111750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7" y="2204864"/>
            <a:ext cx="3024336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3024336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563888" y="1700808"/>
            <a:ext cx="511256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5338936" cy="428133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844825"/>
            <a:ext cx="2746648" cy="42484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Picture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5338936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700809"/>
            <a:ext cx="2746648" cy="4392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5328592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1772815"/>
            <a:ext cx="8064896" cy="38884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064896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Caption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2132856"/>
            <a:ext cx="8352928" cy="35283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352928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8352928" cy="43204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571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6" y="0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" y="9665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101"/>
            <a:ext cx="9143998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5AFB5-F21B-B858-0014-321A6B158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690" y="176720"/>
            <a:ext cx="6788619" cy="1152128"/>
          </a:xfrm>
        </p:spPr>
        <p:txBody>
          <a:bodyPr/>
          <a:lstStyle/>
          <a:p>
            <a:r>
              <a:rPr lang="en-GB" dirty="0"/>
              <a:t>PSY7142 Understanding Humans Through Data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986505-B9A2-78D2-7E15-977F5B2D7BED}"/>
              </a:ext>
            </a:extLst>
          </p:cNvPr>
          <p:cNvGrpSpPr/>
          <p:nvPr/>
        </p:nvGrpSpPr>
        <p:grpSpPr>
          <a:xfrm>
            <a:off x="189690" y="1328848"/>
            <a:ext cx="8744753" cy="4676745"/>
            <a:chOff x="69742" y="2103132"/>
            <a:chExt cx="9074258" cy="437827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F46379-5E74-7414-F5A5-7CEBFAD95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20357"/>
            <a:stretch>
              <a:fillRect/>
            </a:stretch>
          </p:blipFill>
          <p:spPr>
            <a:xfrm>
              <a:off x="69742" y="2103132"/>
              <a:ext cx="5222929" cy="437827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578FD14-1F91-3F8C-26D4-E80A0B93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9435" b="16723"/>
            <a:stretch>
              <a:fillRect/>
            </a:stretch>
          </p:blipFill>
          <p:spPr>
            <a:xfrm>
              <a:off x="5286375" y="2103133"/>
              <a:ext cx="3857625" cy="4378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481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Week 1: Introducing data, introducing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2: Manipulating data,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3: Exploring data and creating figures and graphs,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b="1" dirty="0"/>
              <a:t>Week 4: Categorical data and the chi-squared test – testing random versus structured?</a:t>
            </a:r>
          </a:p>
          <a:p>
            <a:r>
              <a:rPr lang="en-US" dirty="0"/>
              <a:t>Week 5: t-tests – testing whether two groups are different</a:t>
            </a:r>
          </a:p>
          <a:p>
            <a:r>
              <a:rPr lang="en-US" dirty="0"/>
              <a:t>Week 6: Research report/analysis</a:t>
            </a:r>
            <a:endParaRPr lang="en-US" dirty="0">
              <a:ea typeface="+mn-lt"/>
              <a:cs typeface="+mn-lt"/>
            </a:endParaRPr>
          </a:p>
          <a:p>
            <a:r>
              <a:rPr lang="en-US" dirty="0"/>
              <a:t>Week 7: Measurement, hypotheses, associations (correlations)</a:t>
            </a:r>
          </a:p>
          <a:p>
            <a:r>
              <a:rPr lang="en-US" dirty="0"/>
              <a:t>Week 8: Predicting </a:t>
            </a:r>
            <a:r>
              <a:rPr lang="en-US" dirty="0" err="1"/>
              <a:t>behaviour</a:t>
            </a:r>
            <a:r>
              <a:rPr lang="en-US" dirty="0"/>
              <a:t>: the linear model</a:t>
            </a:r>
          </a:p>
          <a:p>
            <a:r>
              <a:rPr lang="en-US" dirty="0"/>
              <a:t>Week 9: Data </a:t>
            </a:r>
            <a:r>
              <a:rPr lang="en-US" dirty="0" err="1"/>
              <a:t>visualisation</a:t>
            </a:r>
            <a:endParaRPr lang="en-US" dirty="0"/>
          </a:p>
          <a:p>
            <a:r>
              <a:rPr lang="en-US" dirty="0"/>
              <a:t>Week 10: Predicting </a:t>
            </a:r>
            <a:r>
              <a:rPr lang="en-US" dirty="0" err="1"/>
              <a:t>behaviour</a:t>
            </a:r>
            <a:r>
              <a:rPr lang="en-US" dirty="0"/>
              <a:t>: developing the linear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6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Objectives for Week 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501332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By the end of this session, you should be able to:</a:t>
            </a:r>
          </a:p>
          <a:p>
            <a:endParaRPr lang="en-GB" dirty="0"/>
          </a:p>
          <a:p>
            <a:r>
              <a:rPr lang="en-GB" dirty="0"/>
              <a:t>Understand the value of conducting statistical tests and interpreting p-values</a:t>
            </a:r>
          </a:p>
          <a:p>
            <a:pPr lvl="1"/>
            <a:r>
              <a:rPr lang="en-GB" dirty="0"/>
              <a:t>Understand null effects and null hypotheses</a:t>
            </a:r>
          </a:p>
          <a:p>
            <a:r>
              <a:rPr lang="en-GB" dirty="0"/>
              <a:t>Understand the difference between parametric and non-parametric data</a:t>
            </a:r>
          </a:p>
          <a:p>
            <a:endParaRPr lang="en-GB" dirty="0"/>
          </a:p>
          <a:p>
            <a:r>
              <a:rPr lang="en-GB" dirty="0"/>
              <a:t>Understand when to apply the Chi-squared test</a:t>
            </a:r>
          </a:p>
          <a:p>
            <a:r>
              <a:rPr lang="en-GB" dirty="0"/>
              <a:t>Understand the relation between Cramer’s V test and the Chi-squared test</a:t>
            </a:r>
          </a:p>
          <a:p>
            <a:endParaRPr lang="en-GB" dirty="0"/>
          </a:p>
          <a:p>
            <a:r>
              <a:rPr lang="en-GB" b="1" dirty="0"/>
              <a:t>Be able to apply the Chi-squared test to data and interpret the result</a:t>
            </a:r>
          </a:p>
          <a:p>
            <a:r>
              <a:rPr lang="en-GB" b="1" dirty="0"/>
              <a:t>Be able to apply Cramer’s V test to data</a:t>
            </a:r>
          </a:p>
        </p:txBody>
      </p:sp>
    </p:spTree>
    <p:extLst>
      <p:ext uri="{BB962C8B-B14F-4D97-AF65-F5344CB8AC3E}">
        <p14:creationId xmlns:p14="http://schemas.microsoft.com/office/powerpoint/2010/main" val="1911693919"/>
      </p:ext>
    </p:extLst>
  </p:cSld>
  <p:clrMapOvr>
    <a:masterClrMapping/>
  </p:clrMapOvr>
</p:sld>
</file>

<file path=ppt/theme/theme1.xml><?xml version="1.0" encoding="utf-8"?>
<a:theme xmlns:a="http://schemas.openxmlformats.org/drawingml/2006/main" name="Lancaster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Lancaster.thmx</Template>
  <TotalTime>20099</TotalTime>
  <Words>185</Words>
  <Application>Microsoft Office PowerPoint</Application>
  <PresentationFormat>On-screen Show (4:3)</PresentationFormat>
  <Paragraphs>24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Lancaster</vt:lpstr>
      <vt:lpstr>Slides</vt:lpstr>
      <vt:lpstr>Default Theme</vt:lpstr>
      <vt:lpstr>Slide 2: Text Only</vt:lpstr>
      <vt:lpstr>PSY7142 Understanding Humans Through Data</vt:lpstr>
      <vt:lpstr>Module outline</vt:lpstr>
      <vt:lpstr>Objectives for Week 4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5: Within-Factor ANOVA PSYC214: Statistics</dc:title>
  <dc:creator>Michelle To</dc:creator>
  <cp:lastModifiedBy>Finnerty, Samuel</cp:lastModifiedBy>
  <cp:revision>364</cp:revision>
  <cp:lastPrinted>2014-10-08T11:51:34Z</cp:lastPrinted>
  <dcterms:created xsi:type="dcterms:W3CDTF">2013-11-10T10:08:55Z</dcterms:created>
  <dcterms:modified xsi:type="dcterms:W3CDTF">2026-10-19T12:47:59Z</dcterms:modified>
</cp:coreProperties>
</file>